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sldIdLst>
    <p:sldId id="256" r:id="rId2"/>
    <p:sldId id="257" r:id="rId3"/>
    <p:sldId id="260" r:id="rId4"/>
    <p:sldId id="261" r:id="rId5"/>
    <p:sldId id="262" r:id="rId6"/>
    <p:sldId id="270" r:id="rId7"/>
    <p:sldId id="271" r:id="rId8"/>
    <p:sldId id="272" r:id="rId9"/>
    <p:sldId id="263" r:id="rId10"/>
    <p:sldId id="273" r:id="rId11"/>
    <p:sldId id="266" r:id="rId12"/>
    <p:sldId id="268" r:id="rId13"/>
    <p:sldId id="267" r:id="rId14"/>
    <p:sldId id="274" r:id="rId15"/>
    <p:sldId id="264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5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82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2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70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78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3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69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4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4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43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0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A8416-053C-C74B-9643-1C4633406B90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A87AA-36C1-AE4F-B670-BC26EC53F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26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8832" y="487212"/>
            <a:ext cx="8442052" cy="1470025"/>
          </a:xfrm>
          <a:noFill/>
        </p:spPr>
        <p:txBody>
          <a:bodyPr>
            <a:norm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000" b="1" spc="150" dirty="0" smtClean="0">
                <a:ln w="11430"/>
                <a:solidFill>
                  <a:schemeClr val="tx2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Comic Sans MS"/>
                <a:cs typeface="Comic Sans MS"/>
              </a:rPr>
              <a:t>Foresee your </a:t>
            </a:r>
            <a:br>
              <a:rPr lang="en-US" sz="4000" b="1" spc="150" dirty="0" smtClean="0">
                <a:ln w="11430"/>
                <a:solidFill>
                  <a:schemeClr val="tx2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Comic Sans MS"/>
                <a:cs typeface="Comic Sans MS"/>
              </a:rPr>
            </a:br>
            <a:r>
              <a:rPr lang="en-US" sz="4000" b="1" spc="150" dirty="0" smtClean="0">
                <a:ln w="11430"/>
                <a:solidFill>
                  <a:schemeClr val="tx2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Comic Sans MS"/>
                <a:cs typeface="Comic Sans MS"/>
              </a:rPr>
              <a:t>movie revenue</a:t>
            </a:r>
            <a:endParaRPr lang="en-US" sz="4000" b="1" spc="150" dirty="0">
              <a:ln w="11430"/>
              <a:solidFill>
                <a:schemeClr val="tx2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Comic Sans MS"/>
              <a:cs typeface="Comic Sans M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537" y="2491563"/>
            <a:ext cx="6400800" cy="1752600"/>
          </a:xfrm>
        </p:spPr>
        <p:txBody>
          <a:bodyPr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Inspiring data scientist</a:t>
            </a:r>
            <a:endParaRPr lang="en-US" b="1" spc="150" dirty="0" smtClean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r>
              <a:rPr 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Gary Kao</a:t>
            </a:r>
            <a:endParaRPr lang="en-US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697" y="4244163"/>
            <a:ext cx="2401715" cy="160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92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How reviews affect the revenue</a:t>
            </a:r>
            <a:r>
              <a:rPr lang="en-US" sz="3600" b="1" dirty="0" smtClean="0">
                <a:solidFill>
                  <a:srgbClr val="FFFFFF"/>
                </a:solidFill>
              </a:rPr>
              <a:t>?</a:t>
            </a:r>
            <a:endParaRPr lang="en-US" sz="3600" b="1" dirty="0">
              <a:solidFill>
                <a:srgbClr val="FFFFFF"/>
              </a:solidFill>
            </a:endParaRPr>
          </a:p>
        </p:txBody>
      </p:sp>
      <p:pic>
        <p:nvPicPr>
          <p:cNvPr id="3" name="Picture 2" descr="critic_review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54" y="1725664"/>
            <a:ext cx="3429000" cy="2286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" name="Picture 3" descr="user_review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54" y="4401615"/>
            <a:ext cx="3429000" cy="2286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 descr="voted_user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31" y="4401615"/>
            <a:ext cx="3429000" cy="2286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588561" y="2050945"/>
            <a:ext cx="372409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[Correlation &amp; significance]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Voted users: 49%, significant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Users for </a:t>
            </a:r>
            <a:r>
              <a:rPr lang="en-US" dirty="0" smtClean="0"/>
              <a:t>reviews: 38%, significant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Critics for </a:t>
            </a:r>
            <a:r>
              <a:rPr lang="en-US" dirty="0" smtClean="0"/>
              <a:t>reviews: 24%, significant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261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202764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1. N</a:t>
            </a:r>
            <a:r>
              <a:rPr lang="en-US" dirty="0" smtClean="0"/>
              <a:t>o </a:t>
            </a:r>
            <a:r>
              <a:rPr lang="en-US" dirty="0" smtClean="0"/>
              <a:t>correlation between the </a:t>
            </a:r>
            <a:r>
              <a:rPr lang="en-US" dirty="0" smtClean="0"/>
              <a:t>total budget </a:t>
            </a:r>
            <a:r>
              <a:rPr lang="en-US" dirty="0" smtClean="0"/>
              <a:t>and revenue. </a:t>
            </a:r>
            <a:endParaRPr lang="en-US" dirty="0" smtClean="0"/>
          </a:p>
          <a:p>
            <a:r>
              <a:rPr lang="en-US" dirty="0" smtClean="0"/>
              <a:t>2. Positive and Negative revenue has correlation with budget, </a:t>
            </a:r>
            <a:r>
              <a:rPr lang="en-US" dirty="0" err="1" smtClean="0"/>
              <a:t>perspectively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285750" indent="-285750"/>
            <a:r>
              <a:rPr lang="en-US" sz="3200" b="1" dirty="0">
                <a:solidFill>
                  <a:schemeClr val="bg1"/>
                </a:solidFill>
              </a:rPr>
              <a:t>Is the budget correlated to the revenue? Invest more, earn more back?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0746" y="5536164"/>
            <a:ext cx="38944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Recommendation: </a:t>
            </a:r>
          </a:p>
          <a:p>
            <a:r>
              <a:rPr lang="en-US" dirty="0" smtClean="0"/>
              <a:t>There is a trend that most of failed movies (negative revenue) are supported by a big budget </a:t>
            </a:r>
            <a:endParaRPr lang="en-US" dirty="0"/>
          </a:p>
        </p:txBody>
      </p:sp>
      <p:pic>
        <p:nvPicPr>
          <p:cNvPr id="2" name="Picture 1" descr="budget_NEGATIVrevenue_hypothesi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621" y="4450493"/>
            <a:ext cx="3436062" cy="2286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" name="Picture 3" descr="budget_revenue_hypothes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52667"/>
            <a:ext cx="3437239" cy="2286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budget_POSITIVErevenue_hypothesi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443" y="2094114"/>
            <a:ext cx="3437240" cy="2286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997683" y="2831393"/>
            <a:ext cx="956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</a:t>
            </a:r>
          </a:p>
          <a:p>
            <a:r>
              <a:rPr lang="en-US" dirty="0" smtClean="0"/>
              <a:t>revenue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997683" y="5219981"/>
            <a:ext cx="1015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</a:t>
            </a:r>
          </a:p>
          <a:p>
            <a:r>
              <a:rPr lang="en-US" dirty="0" smtClean="0"/>
              <a:t>revenue</a:t>
            </a:r>
            <a:endParaRPr lang="en-US" dirty="0"/>
          </a:p>
        </p:txBody>
      </p:sp>
      <p:sp>
        <p:nvSpPr>
          <p:cNvPr id="13" name="Left Brace 12"/>
          <p:cNvSpPr/>
          <p:nvPr/>
        </p:nvSpPr>
        <p:spPr>
          <a:xfrm>
            <a:off x="3894439" y="2112799"/>
            <a:ext cx="519772" cy="462369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93961" y="2617736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budget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455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FFFFFF"/>
                </a:solidFill>
              </a:rPr>
              <a:t>How seasonality and title year affect the revenue?</a:t>
            </a:r>
            <a:endParaRPr lang="en-US" sz="3200" b="1" dirty="0">
              <a:solidFill>
                <a:srgbClr val="FFFFFF"/>
              </a:solidFill>
            </a:endParaRPr>
          </a:p>
        </p:txBody>
      </p:sp>
      <p:pic>
        <p:nvPicPr>
          <p:cNvPr id="2" name="Picture 1" descr="time_hypothesi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507" y="4114800"/>
            <a:ext cx="4159318" cy="27432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Picture 5" descr="time_pointpl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549" y="1325130"/>
            <a:ext cx="4149276" cy="27432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90075" y="2482424"/>
            <a:ext cx="4410432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[Month]</a:t>
            </a:r>
          </a:p>
          <a:p>
            <a:r>
              <a:rPr lang="en-US" dirty="0" smtClean="0"/>
              <a:t>The mean difference is significant.</a:t>
            </a:r>
            <a:endParaRPr lang="en-US" dirty="0"/>
          </a:p>
          <a:p>
            <a:r>
              <a:rPr lang="en-US" dirty="0" smtClean="0"/>
              <a:t>(1: June and December; 0: the rest of month)</a:t>
            </a:r>
          </a:p>
          <a:p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 smtClean="0"/>
              <a:t>[Title year]</a:t>
            </a:r>
            <a:endParaRPr lang="en-US" sz="2000" b="1" dirty="0"/>
          </a:p>
          <a:p>
            <a:r>
              <a:rPr lang="en-US" dirty="0"/>
              <a:t>The mean difference is </a:t>
            </a:r>
            <a:r>
              <a:rPr lang="en-US" dirty="0" smtClean="0"/>
              <a:t>not significant</a:t>
            </a:r>
            <a:r>
              <a:rPr lang="en-US" dirty="0"/>
              <a:t>.</a:t>
            </a:r>
          </a:p>
          <a:p>
            <a:r>
              <a:rPr lang="en-US" dirty="0"/>
              <a:t>(</a:t>
            </a:r>
            <a:r>
              <a:rPr lang="en-US" dirty="0" smtClean="0"/>
              <a:t>1: after 1966; 0: before 1966)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19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FFFFFF"/>
                </a:solidFill>
              </a:rPr>
              <a:t>How genres affect the revenue?</a:t>
            </a:r>
            <a:endParaRPr lang="en-US" sz="3600" b="1" dirty="0">
              <a:solidFill>
                <a:srgbClr val="FFFFFF"/>
              </a:solidFill>
            </a:endParaRPr>
          </a:p>
        </p:txBody>
      </p:sp>
      <p:pic>
        <p:nvPicPr>
          <p:cNvPr id="2" name="Picture 1" descr="genre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56" y="1297896"/>
            <a:ext cx="4654933" cy="1861973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3" name="Picture 2" descr="genre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57" y="3322899"/>
            <a:ext cx="4667835" cy="1867134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" name="Picture 3" descr="genre3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63"/>
          <a:stretch/>
        </p:blipFill>
        <p:spPr>
          <a:xfrm>
            <a:off x="4352256" y="5330627"/>
            <a:ext cx="2075453" cy="133820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318965" y="1861153"/>
            <a:ext cx="3429241" cy="4001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[Significant genre &amp; p-value]</a:t>
            </a:r>
          </a:p>
          <a:p>
            <a:r>
              <a:rPr lang="en-US" dirty="0" smtClean="0"/>
              <a:t>PG</a:t>
            </a:r>
            <a:r>
              <a:rPr lang="en-US" dirty="0"/>
              <a:t>-</a:t>
            </a:r>
            <a:r>
              <a:rPr lang="en-US" dirty="0" smtClean="0"/>
              <a:t>13 				0.0067</a:t>
            </a:r>
            <a:endParaRPr lang="en-US" dirty="0"/>
          </a:p>
          <a:p>
            <a:r>
              <a:rPr lang="en-US" dirty="0" smtClean="0"/>
              <a:t>R 					0.0</a:t>
            </a:r>
            <a:endParaRPr lang="en-US" dirty="0"/>
          </a:p>
          <a:p>
            <a:r>
              <a:rPr lang="en-US" dirty="0" smtClean="0"/>
              <a:t>Adventure 			0.0</a:t>
            </a:r>
            <a:endParaRPr lang="en-US" dirty="0"/>
          </a:p>
          <a:p>
            <a:r>
              <a:rPr lang="en-US" dirty="0" smtClean="0"/>
              <a:t>Animation 			0.0001</a:t>
            </a:r>
            <a:endParaRPr lang="en-US" dirty="0"/>
          </a:p>
          <a:p>
            <a:r>
              <a:rPr lang="en-US" dirty="0" smtClean="0"/>
              <a:t>Comedy				0.0018</a:t>
            </a:r>
            <a:endParaRPr lang="en-US" dirty="0"/>
          </a:p>
          <a:p>
            <a:r>
              <a:rPr lang="en-US" dirty="0" smtClean="0"/>
              <a:t>Crime			 	0.0003</a:t>
            </a:r>
            <a:endParaRPr lang="en-US" dirty="0"/>
          </a:p>
          <a:p>
            <a:r>
              <a:rPr lang="en-US" dirty="0" smtClean="0"/>
              <a:t>Drama 				0.0</a:t>
            </a:r>
            <a:endParaRPr lang="en-US" dirty="0"/>
          </a:p>
          <a:p>
            <a:r>
              <a:rPr lang="en-US" dirty="0" smtClean="0"/>
              <a:t>Family</a:t>
            </a:r>
            <a:r>
              <a:rPr lang="en-US" dirty="0"/>
              <a:t>	</a:t>
            </a:r>
            <a:r>
              <a:rPr lang="en-US" dirty="0" smtClean="0"/>
              <a:t>			0.0</a:t>
            </a:r>
            <a:endParaRPr lang="en-US" dirty="0"/>
          </a:p>
          <a:p>
            <a:r>
              <a:rPr lang="en-US" dirty="0" smtClean="0"/>
              <a:t>Fantasy</a:t>
            </a:r>
            <a:r>
              <a:rPr lang="en-US" dirty="0"/>
              <a:t>	</a:t>
            </a:r>
            <a:r>
              <a:rPr lang="en-US" dirty="0" smtClean="0"/>
              <a:t>			0.0002</a:t>
            </a:r>
            <a:endParaRPr lang="en-US" dirty="0"/>
          </a:p>
          <a:p>
            <a:r>
              <a:rPr lang="en-US" dirty="0" smtClean="0"/>
              <a:t>History</a:t>
            </a:r>
            <a:r>
              <a:rPr lang="en-US" dirty="0"/>
              <a:t>	</a:t>
            </a:r>
            <a:r>
              <a:rPr lang="en-US" dirty="0" smtClean="0"/>
              <a:t>			0.0</a:t>
            </a:r>
            <a:endParaRPr lang="en-US" dirty="0"/>
          </a:p>
          <a:p>
            <a:r>
              <a:rPr lang="en-US" dirty="0"/>
              <a:t>Sci-</a:t>
            </a:r>
            <a:r>
              <a:rPr lang="en-US" dirty="0" smtClean="0"/>
              <a:t>Fi</a:t>
            </a:r>
            <a:r>
              <a:rPr lang="en-US" dirty="0"/>
              <a:t>	</a:t>
            </a:r>
            <a:r>
              <a:rPr lang="en-US" dirty="0" smtClean="0"/>
              <a:t>			0.0453</a:t>
            </a:r>
            <a:endParaRPr lang="en-US" dirty="0"/>
          </a:p>
          <a:p>
            <a:r>
              <a:rPr lang="en-US" dirty="0" smtClean="0"/>
              <a:t>Thriller</a:t>
            </a:r>
            <a:r>
              <a:rPr lang="en-US" dirty="0"/>
              <a:t>	</a:t>
            </a:r>
            <a:r>
              <a:rPr lang="en-US" dirty="0" smtClean="0"/>
              <a:t>			0.0</a:t>
            </a:r>
            <a:endParaRPr lang="en-US" dirty="0"/>
          </a:p>
          <a:p>
            <a:r>
              <a:rPr lang="en-US" dirty="0" smtClean="0"/>
              <a:t>War</a:t>
            </a:r>
            <a:r>
              <a:rPr lang="en-US" dirty="0"/>
              <a:t>	</a:t>
            </a:r>
            <a:r>
              <a:rPr lang="en-US" dirty="0" smtClean="0"/>
              <a:t>				0.0002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420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000000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Feature importance</a:t>
            </a:r>
            <a:endParaRPr lang="en-US" sz="3600" b="1" dirty="0">
              <a:solidFill>
                <a:srgbClr val="FFFFFF"/>
              </a:solidFill>
            </a:endParaRPr>
          </a:p>
        </p:txBody>
      </p:sp>
      <p:pic>
        <p:nvPicPr>
          <p:cNvPr id="3" name="Picture 2" descr="feature importan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623" y="1176160"/>
            <a:ext cx="5736539" cy="56818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9165" y="2014330"/>
            <a:ext cx="274145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[Top10 features]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</a:t>
            </a:r>
            <a:r>
              <a:rPr lang="en-US" dirty="0" smtClean="0"/>
              <a:t>oted users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Users for reviews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Critics for reviews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IMDB score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Social network-related features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Primary actor’s name frequency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509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000000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Modeling &amp; results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172" y="3045518"/>
            <a:ext cx="13135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omic Sans MS"/>
                <a:cs typeface="Comic Sans MS"/>
              </a:rPr>
              <a:t>Logistic </a:t>
            </a:r>
          </a:p>
          <a:p>
            <a:pPr algn="ctr"/>
            <a:r>
              <a:rPr lang="en-US" dirty="0" smtClean="0">
                <a:latin typeface="Comic Sans MS"/>
                <a:cs typeface="Comic Sans MS"/>
              </a:rPr>
              <a:t>regression</a:t>
            </a:r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73558" y="3184018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mic Sans MS"/>
                <a:cs typeface="Comic Sans MS"/>
              </a:rPr>
              <a:t>SVM</a:t>
            </a:r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52785" y="3184018"/>
            <a:ext cx="177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mic Sans MS"/>
                <a:cs typeface="Comic Sans MS"/>
              </a:rPr>
              <a:t>Random forest</a:t>
            </a:r>
            <a:endParaRPr lang="en-US" dirty="0">
              <a:latin typeface="Comic Sans MS"/>
              <a:cs typeface="Comic Sans M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50" y="2085554"/>
            <a:ext cx="1531434" cy="10226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129" y="2086072"/>
            <a:ext cx="1632859" cy="10221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562" y="2086622"/>
            <a:ext cx="1360992" cy="1021584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969841"/>
              </p:ext>
            </p:extLst>
          </p:nvPr>
        </p:nvGraphicFramePr>
        <p:xfrm>
          <a:off x="181774" y="4370350"/>
          <a:ext cx="8631158" cy="1102359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55029"/>
                <a:gridCol w="1245957"/>
                <a:gridCol w="1245957"/>
                <a:gridCol w="864099"/>
                <a:gridCol w="1055029"/>
                <a:gridCol w="1055029"/>
                <a:gridCol w="1055029"/>
                <a:gridCol w="105502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Linear</a:t>
                      </a:r>
                      <a:r>
                        <a:rPr lang="en-US" sz="1400" baseline="0" dirty="0" smtClean="0"/>
                        <a:t> regression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Logistic </a:t>
                      </a:r>
                    </a:p>
                    <a:p>
                      <a:pPr algn="ctr"/>
                      <a:r>
                        <a:rPr lang="en-US" sz="1400" dirty="0" smtClean="0"/>
                        <a:t>regression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SVM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Kernel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KNN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Random</a:t>
                      </a:r>
                    </a:p>
                    <a:p>
                      <a:pPr algn="ctr"/>
                      <a:r>
                        <a:rPr lang="en-US" sz="1400" dirty="0" smtClean="0"/>
                        <a:t>forest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Gradient boosting classifier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Accuracy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0.72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957745" y="3184018"/>
            <a:ext cx="2104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mic Sans MS"/>
                <a:cs typeface="Comic Sans MS"/>
              </a:rPr>
              <a:t>Gradient boosting</a:t>
            </a:r>
            <a:endParaRPr lang="en-US" dirty="0">
              <a:latin typeface="Comic Sans MS"/>
              <a:cs typeface="Comic Sans M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6226" y="2086622"/>
            <a:ext cx="1444699" cy="102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2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Future plans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this dataset in the neural network</a:t>
            </a:r>
          </a:p>
          <a:p>
            <a:r>
              <a:rPr lang="en-US" dirty="0" smtClean="0"/>
              <a:t>Merge more features from different movie dataset </a:t>
            </a:r>
          </a:p>
          <a:p>
            <a:pPr lvl="1"/>
            <a:r>
              <a:rPr lang="en-US" dirty="0" smtClean="0"/>
              <a:t>NLP: voters reviews (text)</a:t>
            </a:r>
          </a:p>
          <a:p>
            <a:pPr lvl="1"/>
            <a:r>
              <a:rPr lang="en-US" dirty="0" smtClean="0"/>
              <a:t>other score system (Rotten </a:t>
            </a:r>
            <a:r>
              <a:rPr lang="en-US" dirty="0" err="1" smtClean="0"/>
              <a:t>tomatos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34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2" y="74"/>
            <a:ext cx="9143028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FFFF"/>
                </a:solidFill>
              </a:rPr>
              <a:t>Movie business ≠ Guaranteed </a:t>
            </a:r>
            <a:r>
              <a:rPr lang="en-US" sz="3600" b="1" dirty="0" smtClean="0">
                <a:solidFill>
                  <a:srgbClr val="FFFFFF"/>
                </a:solidFill>
              </a:rPr>
              <a:t>profit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3192" y="5092567"/>
            <a:ext cx="91430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Is the probability of making a profitable movie </a:t>
            </a:r>
          </a:p>
          <a:p>
            <a:r>
              <a:rPr lang="en-US" sz="2800" b="1" dirty="0" smtClean="0"/>
              <a:t>similar to flipping a coin???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684" y="1634397"/>
            <a:ext cx="3107117" cy="310711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79377" y="6470120"/>
            <a:ext cx="53646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sciencelens.co.nz</a:t>
            </a:r>
            <a:r>
              <a:rPr lang="en-US" dirty="0" smtClean="0"/>
              <a:t>/2012/06/01/flip-a-coin-day/</a:t>
            </a:r>
            <a:endParaRPr lang="en-US" dirty="0"/>
          </a:p>
        </p:txBody>
      </p:sp>
      <p:pic>
        <p:nvPicPr>
          <p:cNvPr id="2" name="Picture 1" descr="bar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" y="1634397"/>
            <a:ext cx="4877053" cy="325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78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evron 13"/>
          <p:cNvSpPr/>
          <p:nvPr/>
        </p:nvSpPr>
        <p:spPr>
          <a:xfrm>
            <a:off x="5758711" y="2280000"/>
            <a:ext cx="2606638" cy="3392667"/>
          </a:xfrm>
          <a:prstGeom prst="chevron">
            <a:avLst>
              <a:gd name="adj" fmla="val 31440"/>
            </a:avLst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How to tackle this problem?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Pentagon 2"/>
          <p:cNvSpPr/>
          <p:nvPr/>
        </p:nvSpPr>
        <p:spPr>
          <a:xfrm>
            <a:off x="1078416" y="2279519"/>
            <a:ext cx="2017700" cy="3393148"/>
          </a:xfrm>
          <a:prstGeom prst="homePlate">
            <a:avLst>
              <a:gd name="adj" fmla="val 36812"/>
            </a:avLst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Step 1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4" name="Chevron 3"/>
          <p:cNvSpPr/>
          <p:nvPr/>
        </p:nvSpPr>
        <p:spPr>
          <a:xfrm>
            <a:off x="3096116" y="2279519"/>
            <a:ext cx="2606638" cy="3392667"/>
          </a:xfrm>
          <a:prstGeom prst="chevron">
            <a:avLst>
              <a:gd name="adj" fmla="val 31439"/>
            </a:avLst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5846" y="4304566"/>
            <a:ext cx="1756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Data </a:t>
            </a:r>
            <a:r>
              <a:rPr lang="en-US" sz="2000" dirty="0" smtClean="0"/>
              <a:t>wrangling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6" y="3106662"/>
            <a:ext cx="17885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Preprocess</a:t>
            </a:r>
          </a:p>
          <a:p>
            <a:pPr algn="ctr"/>
            <a:r>
              <a:rPr lang="en-US" sz="28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</a:t>
            </a:r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aw data</a:t>
            </a:r>
            <a:endParaRPr lang="en-US" sz="28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83202" y="4292471"/>
            <a:ext cx="198864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    Storytelling</a:t>
            </a:r>
            <a:endParaRPr lang="en-US" sz="2000" dirty="0"/>
          </a:p>
          <a:p>
            <a:r>
              <a:rPr lang="en-US" sz="2000" dirty="0" smtClean="0"/>
              <a:t>         &amp;</a:t>
            </a:r>
          </a:p>
          <a:p>
            <a:r>
              <a:rPr lang="en-US" sz="2000" dirty="0" smtClean="0"/>
              <a:t>Inference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311200" y="3121578"/>
            <a:ext cx="173036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Modeling</a:t>
            </a:r>
          </a:p>
          <a:p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&amp; </a:t>
            </a:r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results</a:t>
            </a:r>
            <a:endParaRPr lang="en-US" sz="28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1200" y="4307387"/>
            <a:ext cx="17165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  Classification </a:t>
            </a:r>
          </a:p>
          <a:p>
            <a:r>
              <a:rPr lang="en-US" sz="2000" dirty="0" smtClean="0"/>
              <a:t>models 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784122" y="3106662"/>
            <a:ext cx="15404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Explore </a:t>
            </a:r>
          </a:p>
          <a:p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  <a:r>
              <a:rPr lang="en-US" sz="28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insights</a:t>
            </a:r>
            <a:endParaRPr lang="en-US" sz="28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317112" y="2265084"/>
            <a:ext cx="11154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Step </a:t>
            </a:r>
            <a:r>
              <a:rPr lang="en-US" sz="2800" b="1" dirty="0" smtClean="0"/>
              <a:t>2</a:t>
            </a:r>
            <a:endParaRPr lang="en-US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5961099" y="2243715"/>
            <a:ext cx="11154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3611806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38667" y="1971526"/>
            <a:ext cx="8623904" cy="480180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7137131" y="3224068"/>
            <a:ext cx="1318382" cy="1754327"/>
          </a:xfrm>
          <a:prstGeom prst="roundRect">
            <a:avLst/>
          </a:prstGeom>
          <a:solidFill>
            <a:srgbClr val="FFFFFF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61979" y="2720862"/>
            <a:ext cx="6083904" cy="3906031"/>
          </a:xfrm>
          <a:prstGeom prst="roundRect">
            <a:avLst/>
          </a:prstGeom>
          <a:solidFill>
            <a:schemeClr val="bg1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0" y="-3234"/>
            <a:ext cx="9144000" cy="114300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Data source &amp; feature classification 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50591" y="5077130"/>
            <a:ext cx="1941557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 smtClean="0"/>
              <a:t>IMDB information:</a:t>
            </a:r>
          </a:p>
          <a:p>
            <a:r>
              <a:rPr lang="en-US" dirty="0" smtClean="0"/>
              <a:t>IMDB score</a:t>
            </a:r>
          </a:p>
          <a:p>
            <a:r>
              <a:rPr lang="en-US" dirty="0" smtClean="0"/>
              <a:t>Critic for reviews</a:t>
            </a:r>
          </a:p>
          <a:p>
            <a:r>
              <a:rPr lang="en-US" dirty="0" smtClean="0"/>
              <a:t>User for reviews</a:t>
            </a:r>
          </a:p>
          <a:p>
            <a:r>
              <a:rPr lang="en-US" dirty="0" smtClean="0"/>
              <a:t>Voted users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50591" y="3631245"/>
            <a:ext cx="27951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 smtClean="0"/>
              <a:t>Social media information:</a:t>
            </a:r>
          </a:p>
          <a:p>
            <a:r>
              <a:rPr lang="en-US" dirty="0"/>
              <a:t>D</a:t>
            </a:r>
            <a:r>
              <a:rPr lang="en-US" dirty="0" smtClean="0"/>
              <a:t>irector</a:t>
            </a:r>
          </a:p>
          <a:p>
            <a:r>
              <a:rPr lang="en-US" dirty="0" smtClean="0"/>
              <a:t>Major actors</a:t>
            </a:r>
          </a:p>
          <a:p>
            <a:r>
              <a:rPr lang="en-US" dirty="0"/>
              <a:t>C</a:t>
            </a:r>
            <a:r>
              <a:rPr lang="en-US" dirty="0" smtClean="0"/>
              <a:t>ast</a:t>
            </a:r>
          </a:p>
          <a:p>
            <a:r>
              <a:rPr lang="en-US" dirty="0"/>
              <a:t>M</a:t>
            </a:r>
            <a:r>
              <a:rPr lang="en-US" dirty="0" smtClean="0"/>
              <a:t>ovie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974973" y="2762404"/>
            <a:ext cx="2459289" cy="36933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 smtClean="0"/>
              <a:t>Descriptive information:</a:t>
            </a:r>
          </a:p>
          <a:p>
            <a:r>
              <a:rPr lang="en-US" dirty="0" smtClean="0"/>
              <a:t>color</a:t>
            </a:r>
          </a:p>
          <a:p>
            <a:r>
              <a:rPr lang="en-US" dirty="0" smtClean="0"/>
              <a:t>duration</a:t>
            </a:r>
          </a:p>
          <a:p>
            <a:r>
              <a:rPr lang="en-US" dirty="0" err="1" smtClean="0"/>
              <a:t>movie_title</a:t>
            </a:r>
            <a:endParaRPr lang="en-US" dirty="0" smtClean="0"/>
          </a:p>
          <a:p>
            <a:r>
              <a:rPr lang="en-US" dirty="0" err="1" smtClean="0"/>
              <a:t>facenumber_in_poster</a:t>
            </a:r>
            <a:endParaRPr lang="en-US" dirty="0" smtClean="0"/>
          </a:p>
          <a:p>
            <a:r>
              <a:rPr lang="en-US" dirty="0" err="1" smtClean="0"/>
              <a:t>plot_keywords</a:t>
            </a:r>
            <a:endParaRPr lang="en-US" dirty="0" smtClean="0"/>
          </a:p>
          <a:p>
            <a:r>
              <a:rPr lang="en-US" dirty="0" err="1" smtClean="0"/>
              <a:t>aspect_ratio</a:t>
            </a:r>
            <a:endParaRPr lang="en-US" dirty="0" smtClean="0"/>
          </a:p>
          <a:p>
            <a:r>
              <a:rPr lang="en-US" dirty="0" err="1" smtClean="0"/>
              <a:t>content_rating</a:t>
            </a:r>
            <a:endParaRPr lang="en-US" dirty="0" smtClean="0"/>
          </a:p>
          <a:p>
            <a:r>
              <a:rPr lang="en-US" dirty="0" err="1" smtClean="0"/>
              <a:t>title_year</a:t>
            </a:r>
            <a:endParaRPr lang="en-US" dirty="0"/>
          </a:p>
          <a:p>
            <a:r>
              <a:rPr lang="en-US" dirty="0" smtClean="0"/>
              <a:t>language</a:t>
            </a:r>
            <a:endParaRPr lang="en-US" dirty="0"/>
          </a:p>
          <a:p>
            <a:r>
              <a:rPr lang="en-US" dirty="0" smtClean="0"/>
              <a:t>country</a:t>
            </a:r>
            <a:endParaRPr lang="en-US" dirty="0"/>
          </a:p>
          <a:p>
            <a:r>
              <a:rPr lang="en-US" dirty="0" smtClean="0"/>
              <a:t>genres</a:t>
            </a:r>
            <a:endParaRPr lang="en-US" dirty="0"/>
          </a:p>
          <a:p>
            <a:r>
              <a:rPr lang="en-US" dirty="0" err="1" smtClean="0"/>
              <a:t>movie_imdb_link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40988" y="2762404"/>
            <a:ext cx="20949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 smtClean="0"/>
              <a:t>People information:</a:t>
            </a:r>
          </a:p>
          <a:p>
            <a:r>
              <a:rPr lang="en-US" dirty="0" smtClean="0"/>
              <a:t>director</a:t>
            </a:r>
            <a:endParaRPr lang="en-US" dirty="0"/>
          </a:p>
          <a:p>
            <a:r>
              <a:rPr lang="en-US" dirty="0" smtClean="0"/>
              <a:t>actor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329668" y="3224069"/>
            <a:ext cx="956512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 smtClean="0"/>
              <a:t>$$$:</a:t>
            </a:r>
          </a:p>
          <a:p>
            <a:pPr algn="ctr"/>
            <a:r>
              <a:rPr lang="en-US" dirty="0" smtClean="0"/>
              <a:t>gross</a:t>
            </a:r>
          </a:p>
          <a:p>
            <a:pPr algn="ctr"/>
            <a:r>
              <a:rPr lang="en-US" dirty="0" smtClean="0"/>
              <a:t>budget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revenue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244291" y="4269988"/>
            <a:ext cx="1556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</a:t>
            </a:r>
            <a:r>
              <a:rPr lang="en-US" dirty="0" smtClean="0"/>
              <a:t>acebook likes</a:t>
            </a:r>
            <a:endParaRPr lang="en-US" dirty="0"/>
          </a:p>
        </p:txBody>
      </p:sp>
      <p:sp>
        <p:nvSpPr>
          <p:cNvPr id="24" name="Right Brace 23"/>
          <p:cNvSpPr/>
          <p:nvPr/>
        </p:nvSpPr>
        <p:spPr>
          <a:xfrm>
            <a:off x="2050767" y="4027251"/>
            <a:ext cx="193524" cy="92333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875632" y="3179980"/>
            <a:ext cx="71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26" name="Right Brace 25"/>
          <p:cNvSpPr/>
          <p:nvPr/>
        </p:nvSpPr>
        <p:spPr>
          <a:xfrm>
            <a:off x="1778870" y="3204170"/>
            <a:ext cx="96762" cy="369332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449562" y="2351530"/>
            <a:ext cx="1986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Predictor variables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6867396" y="2868493"/>
            <a:ext cx="2019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Response variables</a:t>
            </a:r>
            <a:endParaRPr lang="en-US" b="1" dirty="0"/>
          </a:p>
        </p:txBody>
      </p:sp>
      <p:sp>
        <p:nvSpPr>
          <p:cNvPr id="31" name="Striped Right Arrow 30"/>
          <p:cNvSpPr/>
          <p:nvPr/>
        </p:nvSpPr>
        <p:spPr>
          <a:xfrm rot="5400000">
            <a:off x="7551006" y="4231486"/>
            <a:ext cx="495905" cy="406114"/>
          </a:xfrm>
          <a:prstGeom prst="striped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01099" y="1139766"/>
            <a:ext cx="26465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b="1" dirty="0"/>
              <a:t>IMDB movie </a:t>
            </a:r>
            <a:r>
              <a:rPr lang="en-US" b="1" dirty="0" smtClean="0"/>
              <a:t>dataset</a:t>
            </a:r>
          </a:p>
          <a:p>
            <a:r>
              <a:rPr lang="en-US" dirty="0" smtClean="0"/>
              <a:t>Observation: 5043 movies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04931" y="1885438"/>
            <a:ext cx="2238714" cy="369332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dirty="0"/>
              <a:t>Features: 28 variables</a:t>
            </a:r>
          </a:p>
        </p:txBody>
      </p:sp>
      <p:sp>
        <p:nvSpPr>
          <p:cNvPr id="37" name="Right Brace 36"/>
          <p:cNvSpPr/>
          <p:nvPr/>
        </p:nvSpPr>
        <p:spPr>
          <a:xfrm>
            <a:off x="2456915" y="5769430"/>
            <a:ext cx="193524" cy="73815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614154" y="59024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777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000000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Data wrangling</a:t>
            </a:r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442922"/>
            <a:ext cx="9144000" cy="5139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[</a:t>
            </a:r>
            <a:r>
              <a:rPr lang="en-US" sz="2000" b="1" dirty="0"/>
              <a:t>Cleaning step]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Checking the percentage of missing values in each variable (column) and observation (row</a:t>
            </a:r>
            <a:r>
              <a:rPr lang="en-US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It </a:t>
            </a:r>
            <a:r>
              <a:rPr lang="en-US" dirty="0"/>
              <a:t>tells me how to prioritize the recovery </a:t>
            </a:r>
            <a:r>
              <a:rPr lang="en-US" dirty="0" smtClean="0"/>
              <a:t>steps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Duplicates </a:t>
            </a:r>
            <a:r>
              <a:rPr lang="en-US" dirty="0"/>
              <a:t>removal</a:t>
            </a:r>
          </a:p>
          <a:p>
            <a:endParaRPr lang="en-US" dirty="0" smtClean="0"/>
          </a:p>
          <a:p>
            <a:r>
              <a:rPr lang="en-US" sz="2000" b="1" dirty="0" smtClean="0"/>
              <a:t>[</a:t>
            </a:r>
            <a:r>
              <a:rPr lang="en-US" sz="2000" b="1" dirty="0"/>
              <a:t>Categorical variables]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Proofread ‘’movie title” </a:t>
            </a:r>
            <a:r>
              <a:rPr lang="en-US" dirty="0" smtClean="0"/>
              <a:t>column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Remove </a:t>
            </a:r>
            <a:r>
              <a:rPr lang="en-US" dirty="0"/>
              <a:t>unnecessary words and </a:t>
            </a:r>
            <a:r>
              <a:rPr lang="en-US" dirty="0" smtClean="0"/>
              <a:t>spaces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Manually </a:t>
            </a:r>
            <a:r>
              <a:rPr lang="en-US" dirty="0"/>
              <a:t>fix “color”, “country”, “language” </a:t>
            </a:r>
            <a:r>
              <a:rPr lang="en-US" dirty="0" smtClean="0"/>
              <a:t>columns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Fill </a:t>
            </a:r>
            <a:r>
              <a:rPr lang="en-US" dirty="0"/>
              <a:t>up </a:t>
            </a:r>
            <a:r>
              <a:rPr lang="en-US" dirty="0" err="1"/>
              <a:t>NaN</a:t>
            </a:r>
            <a:r>
              <a:rPr lang="en-US" dirty="0"/>
              <a:t> values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Use </a:t>
            </a:r>
            <a:r>
              <a:rPr lang="en-US" dirty="0"/>
              <a:t>one hot </a:t>
            </a:r>
            <a:r>
              <a:rPr lang="en-US" dirty="0" smtClean="0"/>
              <a:t>encoding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“</a:t>
            </a:r>
            <a:r>
              <a:rPr lang="en-US" dirty="0" err="1"/>
              <a:t>content_rating</a:t>
            </a:r>
            <a:r>
              <a:rPr lang="en-US" dirty="0"/>
              <a:t>” </a:t>
            </a:r>
            <a:r>
              <a:rPr lang="en-US" dirty="0" smtClean="0"/>
              <a:t>column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/>
              <a:t>Remove </a:t>
            </a:r>
            <a:r>
              <a:rPr lang="en-US" dirty="0"/>
              <a:t>TV </a:t>
            </a:r>
            <a:r>
              <a:rPr lang="en-US" dirty="0" smtClean="0"/>
              <a:t>series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/>
              <a:t>Fill </a:t>
            </a:r>
            <a:r>
              <a:rPr lang="en-US" dirty="0"/>
              <a:t>in </a:t>
            </a:r>
            <a:r>
              <a:rPr lang="en-US" dirty="0" err="1"/>
              <a:t>NaN</a:t>
            </a:r>
            <a:r>
              <a:rPr lang="en-US" dirty="0"/>
              <a:t> by web scraping (However, scraped data shows most of them are TV-series or Not rated. I would just skip the fill-in</a:t>
            </a:r>
            <a:r>
              <a:rPr lang="en-US" dirty="0" smtClean="0"/>
              <a:t>)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 smtClean="0"/>
              <a:t>Group </a:t>
            </a:r>
            <a:r>
              <a:rPr lang="en-US" dirty="0"/>
              <a:t>them into 4 and </a:t>
            </a:r>
            <a:r>
              <a:rPr lang="en-US" dirty="0" err="1"/>
              <a:t>dummify</a:t>
            </a:r>
            <a:r>
              <a:rPr lang="en-US" dirty="0"/>
              <a:t> them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Dummify</a:t>
            </a:r>
            <a:r>
              <a:rPr lang="en-US" dirty="0" smtClean="0"/>
              <a:t> </a:t>
            </a:r>
            <a:r>
              <a:rPr lang="en-US" dirty="0"/>
              <a:t>“genres” </a:t>
            </a:r>
            <a:r>
              <a:rPr lang="en-US" dirty="0" smtClean="0"/>
              <a:t>column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Replace </a:t>
            </a:r>
            <a:r>
              <a:rPr lang="en-US" dirty="0"/>
              <a:t>“</a:t>
            </a:r>
            <a:r>
              <a:rPr lang="en-US" dirty="0" err="1"/>
              <a:t>Actor_name</a:t>
            </a:r>
            <a:r>
              <a:rPr lang="en-US" dirty="0"/>
              <a:t>” and “</a:t>
            </a:r>
            <a:r>
              <a:rPr lang="en-US" dirty="0" err="1"/>
              <a:t>director_name</a:t>
            </a:r>
            <a:r>
              <a:rPr lang="en-US" dirty="0"/>
              <a:t>” columns into </a:t>
            </a:r>
            <a:r>
              <a:rPr lang="en-US" dirty="0" smtClean="0"/>
              <a:t>frequency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3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716051"/>
            <a:ext cx="91440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[Numeric variables]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Fill in "</a:t>
            </a:r>
            <a:r>
              <a:rPr lang="en-US" dirty="0" err="1"/>
              <a:t>title_year</a:t>
            </a:r>
            <a:r>
              <a:rPr lang="en-US" dirty="0"/>
              <a:t>" column by web-scraped data and subgroup </a:t>
            </a:r>
            <a:r>
              <a:rPr lang="en-US" dirty="0" smtClean="0"/>
              <a:t>it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Fill </a:t>
            </a:r>
            <a:r>
              <a:rPr lang="en-US" dirty="0"/>
              <a:t>in "budget" column with web-scraped </a:t>
            </a:r>
            <a:r>
              <a:rPr lang="en-US" dirty="0" smtClean="0"/>
              <a:t>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Fill </a:t>
            </a:r>
            <a:r>
              <a:rPr lang="en-US" dirty="0"/>
              <a:t>in "gross" column” with web-scraped </a:t>
            </a:r>
            <a:r>
              <a:rPr lang="en-US" dirty="0" smtClean="0"/>
              <a:t>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Add </a:t>
            </a:r>
            <a:r>
              <a:rPr lang="en-US" dirty="0"/>
              <a:t>“month” column by web-scraped </a:t>
            </a:r>
            <a:r>
              <a:rPr lang="en-US" dirty="0" smtClean="0"/>
              <a:t>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Impute </a:t>
            </a:r>
            <a:r>
              <a:rPr lang="en-US" dirty="0"/>
              <a:t>"</a:t>
            </a:r>
            <a:r>
              <a:rPr lang="en-US" dirty="0" err="1"/>
              <a:t>num_critic_for_reviews</a:t>
            </a:r>
            <a:r>
              <a:rPr lang="en-US" dirty="0"/>
              <a:t>", "</a:t>
            </a:r>
            <a:r>
              <a:rPr lang="en-US" dirty="0" err="1"/>
              <a:t>director_facebook_likes</a:t>
            </a:r>
            <a:r>
              <a:rPr lang="en-US" dirty="0"/>
              <a:t>", "actor_3_facebook_likes", "actor_1_facebook_likes", "</a:t>
            </a:r>
            <a:r>
              <a:rPr lang="en-US" dirty="0" err="1"/>
              <a:t>facenumber_in_poster</a:t>
            </a:r>
            <a:r>
              <a:rPr lang="en-US" dirty="0"/>
              <a:t>", "actor_2_facebook_likes", "</a:t>
            </a:r>
            <a:r>
              <a:rPr lang="en-US" dirty="0" err="1"/>
              <a:t>aspect_ratio</a:t>
            </a:r>
            <a:r>
              <a:rPr lang="en-US" dirty="0"/>
              <a:t>", "duration", "</a:t>
            </a:r>
            <a:r>
              <a:rPr lang="en-US" dirty="0" err="1"/>
              <a:t>num_user_for_reviews</a:t>
            </a:r>
            <a:r>
              <a:rPr lang="en-US" dirty="0"/>
              <a:t>" columns with median</a:t>
            </a:r>
          </a:p>
          <a:p>
            <a:endParaRPr lang="en-US" dirty="0" smtClean="0"/>
          </a:p>
          <a:p>
            <a:r>
              <a:rPr lang="en-US" sz="2000" b="1" dirty="0" smtClean="0"/>
              <a:t>[</a:t>
            </a:r>
            <a:r>
              <a:rPr lang="en-US" sz="2000" b="1" dirty="0"/>
              <a:t>Final steps</a:t>
            </a:r>
            <a:r>
              <a:rPr lang="en-US" sz="2000" b="1" dirty="0" smtClean="0"/>
              <a:t>]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Remove </a:t>
            </a:r>
            <a:r>
              <a:rPr lang="en-US" dirty="0"/>
              <a:t>“</a:t>
            </a:r>
            <a:r>
              <a:rPr lang="en-US" dirty="0" err="1"/>
              <a:t>movie_imdb_link</a:t>
            </a:r>
            <a:r>
              <a:rPr lang="en-US" dirty="0"/>
              <a:t>” </a:t>
            </a:r>
            <a:r>
              <a:rPr lang="en-US" dirty="0" smtClean="0"/>
              <a:t>column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Remove </a:t>
            </a:r>
            <a:r>
              <a:rPr lang="en-US" dirty="0"/>
              <a:t>all rows with </a:t>
            </a:r>
            <a:r>
              <a:rPr lang="en-US" dirty="0" err="1" smtClean="0"/>
              <a:t>NaN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Save </a:t>
            </a:r>
            <a:r>
              <a:rPr lang="en-US" dirty="0"/>
              <a:t>it to ‘</a:t>
            </a:r>
            <a:r>
              <a:rPr lang="en-US" dirty="0" err="1"/>
              <a:t>final_wrangle.csv</a:t>
            </a:r>
            <a:r>
              <a:rPr lang="en-US" dirty="0"/>
              <a:t>’</a:t>
            </a:r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000000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Data wrangling</a:t>
            </a:r>
            <a:endParaRPr lang="en-US" sz="3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19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566225"/>
            <a:ext cx="9144000" cy="4370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/>
              <a:t>[</a:t>
            </a:r>
            <a:r>
              <a:rPr lang="en-US" sz="2000" b="1" dirty="0"/>
              <a:t>Prepare target variable: revenue]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Create a new column called ‘revenue’ by ‘gross’ - ‘</a:t>
            </a:r>
            <a:r>
              <a:rPr lang="en-US" dirty="0" smtClean="0"/>
              <a:t>budget’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Change </a:t>
            </a:r>
            <a:r>
              <a:rPr lang="en-US" dirty="0"/>
              <a:t>its unit to 1 million</a:t>
            </a:r>
          </a:p>
          <a:p>
            <a:r>
              <a:rPr lang="en-US" dirty="0"/>
              <a:t>	</a:t>
            </a:r>
            <a:endParaRPr lang="en-US" dirty="0" smtClean="0"/>
          </a:p>
          <a:p>
            <a:r>
              <a:rPr lang="en-US" sz="2000" b="1" dirty="0" smtClean="0"/>
              <a:t>[</a:t>
            </a:r>
            <a:r>
              <a:rPr lang="en-US" sz="2000" b="1" dirty="0"/>
              <a:t>Outliers]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Use </a:t>
            </a:r>
            <a:r>
              <a:rPr lang="en-US" dirty="0" err="1"/>
              <a:t>seaborn.pairplot</a:t>
            </a:r>
            <a:r>
              <a:rPr lang="en-US" dirty="0"/>
              <a:t> to get histograms of all predictive </a:t>
            </a:r>
            <a:r>
              <a:rPr lang="en-US" dirty="0" smtClean="0"/>
              <a:t>variables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Check </a:t>
            </a:r>
            <a:r>
              <a:rPr lang="en-US" dirty="0"/>
              <a:t>target variable</a:t>
            </a:r>
          </a:p>
          <a:p>
            <a:r>
              <a:rPr lang="en-US" dirty="0"/>
              <a:t>	</a:t>
            </a:r>
            <a:endParaRPr lang="en-US" dirty="0" smtClean="0"/>
          </a:p>
          <a:p>
            <a:r>
              <a:rPr lang="en-US" sz="2000" b="1" dirty="0" smtClean="0"/>
              <a:t>[High correlation between each predictor]</a:t>
            </a:r>
            <a:endParaRPr lang="en-US" sz="2000" b="1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Create a correlation </a:t>
            </a:r>
            <a:r>
              <a:rPr lang="en-US" dirty="0" err="1" smtClean="0"/>
              <a:t>heatmap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Identify </a:t>
            </a:r>
            <a:r>
              <a:rPr lang="en-US" dirty="0"/>
              <a:t>high positive and low negative correlation between </a:t>
            </a:r>
            <a:r>
              <a:rPr lang="en-US" dirty="0" smtClean="0"/>
              <a:t>variables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Remove </a:t>
            </a:r>
            <a:r>
              <a:rPr lang="en-US" dirty="0"/>
              <a:t>the variable which is highly related to the other variable positively or negatively </a:t>
            </a:r>
          </a:p>
          <a:p>
            <a:r>
              <a:rPr lang="en-US" dirty="0"/>
              <a:t>	</a:t>
            </a:r>
            <a:endParaRPr lang="en-US" dirty="0" smtClean="0"/>
          </a:p>
          <a:p>
            <a:r>
              <a:rPr lang="en-US" sz="2000" b="1" dirty="0" smtClean="0"/>
              <a:t>[</a:t>
            </a:r>
            <a:r>
              <a:rPr lang="en-US" sz="2000" b="1" dirty="0"/>
              <a:t>Save the preprocessed </a:t>
            </a:r>
            <a:r>
              <a:rPr lang="en-US" sz="2000" b="1" dirty="0" smtClean="0"/>
              <a:t>data]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final_pre.csv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000000"/>
          </a:solidFill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FFFF"/>
                </a:solidFill>
              </a:rPr>
              <a:t>Data </a:t>
            </a:r>
            <a:r>
              <a:rPr lang="en-US" sz="3600" b="1" dirty="0" smtClean="0">
                <a:solidFill>
                  <a:srgbClr val="FFFFFF"/>
                </a:solidFill>
              </a:rPr>
              <a:t>preprocessing</a:t>
            </a:r>
            <a:endParaRPr lang="en-US" sz="3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95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Data storytelling &amp; Data inference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547414"/>
            <a:ext cx="914400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[Strategy for numerical features]</a:t>
            </a:r>
          </a:p>
          <a:p>
            <a:r>
              <a:rPr lang="en-US" sz="2000" dirty="0" smtClean="0"/>
              <a:t>Here I use simulated null hypothesis to test the significance (p-value) between each predictor and the revenue.</a:t>
            </a:r>
          </a:p>
          <a:p>
            <a:endParaRPr lang="en-US" sz="2000" dirty="0"/>
          </a:p>
          <a:p>
            <a:r>
              <a:rPr lang="en-US" sz="2000" dirty="0" err="1"/>
              <a:t>module.py</a:t>
            </a:r>
            <a:r>
              <a:rPr lang="en-US" sz="2000" dirty="0"/>
              <a:t> includes functions: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‘</a:t>
            </a:r>
            <a:r>
              <a:rPr lang="en-US" sz="2000" dirty="0" err="1" smtClean="0"/>
              <a:t>pearson_permuttion_plot</a:t>
            </a:r>
            <a:r>
              <a:rPr lang="en-US" sz="2000" dirty="0" smtClean="0"/>
              <a:t>’ for null hypothesis simulation, p-value calculation, and plotting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4204685"/>
            <a:ext cx="914400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[Strategy for </a:t>
            </a:r>
            <a:r>
              <a:rPr lang="en-US" sz="2800" b="1" dirty="0" smtClean="0"/>
              <a:t>categorical </a:t>
            </a:r>
            <a:r>
              <a:rPr lang="en-US" sz="2800" b="1" dirty="0"/>
              <a:t>features</a:t>
            </a:r>
            <a:r>
              <a:rPr lang="en-US" sz="2800" b="1" dirty="0" smtClean="0"/>
              <a:t>]</a:t>
            </a:r>
          </a:p>
          <a:p>
            <a:r>
              <a:rPr lang="en-US" sz="2000" dirty="0" smtClean="0"/>
              <a:t>Here I calculate the mean difference between the categories and test it with simulated null hypothesis. </a:t>
            </a:r>
          </a:p>
          <a:p>
            <a:endParaRPr lang="en-US" sz="2000" dirty="0" smtClean="0"/>
          </a:p>
          <a:p>
            <a:r>
              <a:rPr lang="en-US" sz="2000" dirty="0" err="1" smtClean="0"/>
              <a:t>module.py</a:t>
            </a:r>
            <a:r>
              <a:rPr lang="en-US" sz="2000" dirty="0" smtClean="0"/>
              <a:t> includes functions: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‘</a:t>
            </a:r>
            <a:r>
              <a:rPr lang="en-US" sz="2000" dirty="0" err="1" smtClean="0"/>
              <a:t>mean_diff_testing</a:t>
            </a:r>
            <a:r>
              <a:rPr lang="en-US" sz="2000" dirty="0" smtClean="0"/>
              <a:t>’ for plotting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‘</a:t>
            </a:r>
            <a:r>
              <a:rPr lang="en-US" sz="2000" dirty="0" err="1" smtClean="0"/>
              <a:t>mean_diff_p</a:t>
            </a:r>
            <a:r>
              <a:rPr lang="en-US" sz="2000" dirty="0" smtClean="0"/>
              <a:t>’ </a:t>
            </a:r>
            <a:r>
              <a:rPr lang="en-US" sz="2000" dirty="0"/>
              <a:t>for </a:t>
            </a:r>
            <a:r>
              <a:rPr lang="en-US" sz="2000" dirty="0" smtClean="0"/>
              <a:t>calculating p-value between different means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70991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285750" indent="-285750"/>
            <a:r>
              <a:rPr lang="en-US" sz="3200" b="1" dirty="0">
                <a:solidFill>
                  <a:srgbClr val="FFFFFF"/>
                </a:solidFill>
              </a:rPr>
              <a:t>Is IMDB score a good indicator of the revenue?</a:t>
            </a:r>
          </a:p>
        </p:txBody>
      </p:sp>
      <p:pic>
        <p:nvPicPr>
          <p:cNvPr id="3" name="Picture 2" descr="imd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20" y="2523765"/>
            <a:ext cx="5486400" cy="36576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81428" y="1595424"/>
            <a:ext cx="4127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correlation is 24% and significant.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27709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59451</TotalTime>
  <Words>799</Words>
  <Application>Microsoft Macintosh PowerPoint</Application>
  <PresentationFormat>On-screen Show (4:3)</PresentationFormat>
  <Paragraphs>199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Foresee your  movie revenue</vt:lpstr>
      <vt:lpstr>PowerPoint Presentation</vt:lpstr>
      <vt:lpstr>How to tackle this problem?</vt:lpstr>
      <vt:lpstr>Data source &amp; feature classification </vt:lpstr>
      <vt:lpstr>Data wrangling</vt:lpstr>
      <vt:lpstr>Data wrangling</vt:lpstr>
      <vt:lpstr>Data preprocessing</vt:lpstr>
      <vt:lpstr>Data storytelling &amp; Data inference</vt:lpstr>
      <vt:lpstr>Is IMDB score a good indicator of the revenue?</vt:lpstr>
      <vt:lpstr>How reviews affect the revenue?</vt:lpstr>
      <vt:lpstr>Is the budget correlated to the revenue? Invest more, earn more back? </vt:lpstr>
      <vt:lpstr>PowerPoint Presentation</vt:lpstr>
      <vt:lpstr>PowerPoint Presentation</vt:lpstr>
      <vt:lpstr>Feature importance</vt:lpstr>
      <vt:lpstr>Modeling &amp; results</vt:lpstr>
      <vt:lpstr>Future plans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</cp:lastModifiedBy>
  <cp:revision>98</cp:revision>
  <dcterms:created xsi:type="dcterms:W3CDTF">2018-10-26T13:51:55Z</dcterms:created>
  <dcterms:modified xsi:type="dcterms:W3CDTF">2019-03-09T23:30:47Z</dcterms:modified>
</cp:coreProperties>
</file>

<file path=docProps/thumbnail.jpeg>
</file>